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 id="281" r:id="rId28"/>
    <p:sldId id="283" r:id="rId29"/>
    <p:sldId id="285" r:id="rId30"/>
    <p:sldId id="284"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toppr.com/guides/computer-aptitude-and-knowledge/basics-of-computers/computer-memor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Programming_language#cite_note-Aaby_2004-1" TargetMode="External"/><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 Id="rId6" Type="http://schemas.openxmlformats.org/officeDocument/2006/relationships/hyperlink" Target="https://en.wikipedia.org/wiki/Computer_language" TargetMode="External"/><Relationship Id="rId5" Type="http://schemas.openxmlformats.org/officeDocument/2006/relationships/hyperlink" Target="https://en.wikipedia.org/wiki/Visual_programming_language" TargetMode="External"/><Relationship Id="rId4" Type="http://schemas.openxmlformats.org/officeDocument/2006/relationships/hyperlink" Target="https://en.wikipedia.org/wiki/Formal_languag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Information Technology</a:t>
            </a:r>
            <a:endParaRPr lang="en-IN" dirty="0"/>
          </a:p>
        </p:txBody>
      </p:sp>
    </p:spTree>
    <p:extLst>
      <p:ext uri="{BB962C8B-B14F-4D97-AF65-F5344CB8AC3E}">
        <p14:creationId xmlns:p14="http://schemas.microsoft.com/office/powerpoint/2010/main" val="1255106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53400" cy="884238"/>
          </a:xfrm>
        </p:spPr>
        <p:txBody>
          <a:bodyPr>
            <a:normAutofit fontScale="90000"/>
          </a:bodyPr>
          <a:lstStyle/>
          <a:p>
            <a:r>
              <a:rPr lang="en-US" b="1" dirty="0"/>
              <a:t>Fourth Generation Computers: Micro-processors (1971-Present)</a:t>
            </a:r>
            <a:br>
              <a:rPr lang="en-US" b="1" dirty="0"/>
            </a:br>
            <a:endParaRPr lang="en-IN" dirty="0"/>
          </a:p>
        </p:txBody>
      </p:sp>
      <p:sp>
        <p:nvSpPr>
          <p:cNvPr id="3" name="Content Placeholder 2"/>
          <p:cNvSpPr>
            <a:spLocks noGrp="1"/>
          </p:cNvSpPr>
          <p:nvPr>
            <p:ph idx="1"/>
          </p:nvPr>
        </p:nvSpPr>
        <p:spPr/>
        <p:txBody>
          <a:bodyPr>
            <a:normAutofit lnSpcReduction="10000"/>
          </a:bodyPr>
          <a:lstStyle/>
          <a:p>
            <a:pPr algn="just"/>
            <a:r>
              <a:rPr lang="en-US" dirty="0"/>
              <a:t>In 1971 First microprocessors were used, the large scale of integration LSI circuits built on one chip called </a:t>
            </a:r>
            <a:r>
              <a:rPr lang="en-US" dirty="0" smtClean="0"/>
              <a:t>microprocessors.</a:t>
            </a:r>
            <a:endParaRPr lang="en-US" dirty="0"/>
          </a:p>
          <a:p>
            <a:pPr algn="just"/>
            <a:r>
              <a:rPr lang="en-US" dirty="0" smtClean="0"/>
              <a:t>The </a:t>
            </a:r>
            <a:r>
              <a:rPr lang="en-US" dirty="0"/>
              <a:t>computers using microchips were called microcomputers. This generation provided the even smaller size of computers, with larger capacities. That’s not enough, then Very Large Scale Integrated (VLSI) circuits replaced LSI circuits.</a:t>
            </a:r>
            <a:endParaRPr lang="en-IN" dirty="0"/>
          </a:p>
        </p:txBody>
      </p:sp>
    </p:spTree>
    <p:extLst>
      <p:ext uri="{BB962C8B-B14F-4D97-AF65-F5344CB8AC3E}">
        <p14:creationId xmlns:p14="http://schemas.microsoft.com/office/powerpoint/2010/main" val="3112445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808038"/>
          </a:xfrm>
        </p:spPr>
        <p:txBody>
          <a:bodyPr>
            <a:normAutofit fontScale="90000"/>
          </a:bodyPr>
          <a:lstStyle/>
          <a:p>
            <a:r>
              <a:rPr lang="en-US" b="1" dirty="0"/>
              <a:t>Fifth Generation Computers</a:t>
            </a:r>
            <a:br>
              <a:rPr lang="en-US" b="1" dirty="0"/>
            </a:br>
            <a:endParaRPr lang="en-IN" dirty="0"/>
          </a:p>
        </p:txBody>
      </p:sp>
      <p:sp>
        <p:nvSpPr>
          <p:cNvPr id="3" name="Content Placeholder 2"/>
          <p:cNvSpPr>
            <a:spLocks noGrp="1"/>
          </p:cNvSpPr>
          <p:nvPr>
            <p:ph idx="1"/>
          </p:nvPr>
        </p:nvSpPr>
        <p:spPr>
          <a:xfrm>
            <a:off x="457200" y="1295400"/>
            <a:ext cx="8229600" cy="4830763"/>
          </a:xfrm>
        </p:spPr>
        <p:txBody>
          <a:bodyPr>
            <a:normAutofit/>
          </a:bodyPr>
          <a:lstStyle/>
          <a:p>
            <a:pPr algn="just" fontAlgn="base"/>
            <a:r>
              <a:rPr lang="en-US" dirty="0" smtClean="0"/>
              <a:t>The </a:t>
            </a:r>
            <a:r>
              <a:rPr lang="en-US" dirty="0"/>
              <a:t>technology behind the fifth generation of computers is AI. It allows computers to behave like humans. It is often seen in programs like voice recognition, area of medicines, and entertainment. Within the field of games playing also it’s shown remarkable performance where computers are capable of beating human competitors.</a:t>
            </a:r>
          </a:p>
          <a:p>
            <a:pPr algn="just"/>
            <a:endParaRPr lang="en-IN" dirty="0"/>
          </a:p>
        </p:txBody>
      </p:sp>
    </p:spTree>
    <p:extLst>
      <p:ext uri="{BB962C8B-B14F-4D97-AF65-F5344CB8AC3E}">
        <p14:creationId xmlns:p14="http://schemas.microsoft.com/office/powerpoint/2010/main" val="371264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38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0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en-US" b="1" dirty="0"/>
              <a:t>Classification and Anatomy of digital computer systems</a:t>
            </a:r>
            <a:endParaRPr lang="en-IN" b="1" dirty="0"/>
          </a:p>
        </p:txBody>
      </p:sp>
      <p:sp>
        <p:nvSpPr>
          <p:cNvPr id="3" name="Content Placeholder 2"/>
          <p:cNvSpPr>
            <a:spLocks noGrp="1"/>
          </p:cNvSpPr>
          <p:nvPr>
            <p:ph idx="1"/>
          </p:nvPr>
        </p:nvSpPr>
        <p:spPr/>
        <p:txBody>
          <a:bodyPr>
            <a:normAutofit fontScale="92500" lnSpcReduction="20000"/>
          </a:bodyPr>
          <a:lstStyle/>
          <a:p>
            <a:r>
              <a:rPr lang="en-US" dirty="0"/>
              <a:t>A typical digital computer system has four basic functional elements: </a:t>
            </a:r>
            <a:endParaRPr lang="en-US" dirty="0" smtClean="0"/>
          </a:p>
          <a:p>
            <a:r>
              <a:rPr lang="en-US" b="1" dirty="0" smtClean="0"/>
              <a:t>(</a:t>
            </a:r>
            <a:r>
              <a:rPr lang="en-US" b="1" dirty="0"/>
              <a:t>1) input-output equipment, </a:t>
            </a:r>
            <a:endParaRPr lang="en-US" b="1" dirty="0" smtClean="0"/>
          </a:p>
          <a:p>
            <a:r>
              <a:rPr lang="en-US" b="1" dirty="0" smtClean="0"/>
              <a:t>(</a:t>
            </a:r>
            <a:r>
              <a:rPr lang="en-US" b="1" dirty="0"/>
              <a:t>2) main memory, </a:t>
            </a:r>
            <a:endParaRPr lang="en-US" b="1" dirty="0" smtClean="0"/>
          </a:p>
          <a:p>
            <a:r>
              <a:rPr lang="en-US" b="1" dirty="0" smtClean="0"/>
              <a:t>(</a:t>
            </a:r>
            <a:r>
              <a:rPr lang="en-US" b="1" dirty="0"/>
              <a:t>3) control unit, </a:t>
            </a:r>
            <a:endParaRPr lang="en-US" b="1" dirty="0" smtClean="0"/>
          </a:p>
          <a:p>
            <a:r>
              <a:rPr lang="en-US" b="1" dirty="0" smtClean="0"/>
              <a:t>(</a:t>
            </a:r>
            <a:r>
              <a:rPr lang="en-US" b="1" dirty="0"/>
              <a:t>4) arithmetic-logic unit</a:t>
            </a:r>
            <a:r>
              <a:rPr lang="en-US" dirty="0"/>
              <a:t>. </a:t>
            </a:r>
            <a:endParaRPr lang="en-US" dirty="0" smtClean="0"/>
          </a:p>
          <a:p>
            <a:r>
              <a:rPr lang="en-US" dirty="0" smtClean="0"/>
              <a:t>Any </a:t>
            </a:r>
            <a:r>
              <a:rPr lang="en-US" dirty="0"/>
              <a:t>of a number of devices is used to enter data and program instructions into a computer and to gain access to the results of the processing operation.</a:t>
            </a:r>
            <a:endParaRPr lang="en-IN" dirty="0"/>
          </a:p>
        </p:txBody>
      </p:sp>
    </p:spTree>
    <p:extLst>
      <p:ext uri="{BB962C8B-B14F-4D97-AF65-F5344CB8AC3E}">
        <p14:creationId xmlns:p14="http://schemas.microsoft.com/office/powerpoint/2010/main" val="202002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Analogue Computer</a:t>
            </a:r>
            <a:br>
              <a:rPr lang="en-US" b="1" dirty="0"/>
            </a:br>
            <a:endParaRPr lang="en-IN" dirty="0"/>
          </a:p>
        </p:txBody>
      </p:sp>
      <p:sp>
        <p:nvSpPr>
          <p:cNvPr id="3" name="Content Placeholder 2"/>
          <p:cNvSpPr>
            <a:spLocks noGrp="1"/>
          </p:cNvSpPr>
          <p:nvPr>
            <p:ph idx="1"/>
          </p:nvPr>
        </p:nvSpPr>
        <p:spPr>
          <a:xfrm>
            <a:off x="457200" y="685800"/>
            <a:ext cx="8229600" cy="5440363"/>
          </a:xfrm>
        </p:spPr>
        <p:txBody>
          <a:bodyPr>
            <a:normAutofit fontScale="92500" lnSpcReduction="20000"/>
          </a:bodyPr>
          <a:lstStyle/>
          <a:p>
            <a:pPr algn="just"/>
            <a:r>
              <a:rPr lang="en-US" b="1" dirty="0" smtClean="0"/>
              <a:t>Analogue </a:t>
            </a:r>
            <a:r>
              <a:rPr lang="en-US" b="1" dirty="0"/>
              <a:t>Computers</a:t>
            </a:r>
            <a:r>
              <a:rPr lang="en-US" dirty="0"/>
              <a:t> are designed to process the analogue data. Analogue data is continuous data that changes continuously and cannot have discrete values such as speed, temperature, pressure and current.</a:t>
            </a:r>
          </a:p>
          <a:p>
            <a:pPr algn="just"/>
            <a:r>
              <a:rPr lang="en-US" dirty="0"/>
              <a:t>The analogue computers measure the continuous changes in physical quantity and generally render output as a reading on a dial or scale.</a:t>
            </a:r>
          </a:p>
          <a:p>
            <a:pPr algn="just"/>
            <a:r>
              <a:rPr lang="en-US" dirty="0"/>
              <a:t>Analogue computers directly accept the data from the measuring device without first converting it into numbers and codes.</a:t>
            </a:r>
          </a:p>
          <a:p>
            <a:pPr algn="just"/>
            <a:r>
              <a:rPr lang="en-US" dirty="0"/>
              <a:t>Speedometer and mercury thermometer are examples of analogue computers.</a:t>
            </a:r>
          </a:p>
          <a:p>
            <a:pPr algn="just"/>
            <a:endParaRPr lang="en-IN" dirty="0"/>
          </a:p>
        </p:txBody>
      </p:sp>
    </p:spTree>
    <p:extLst>
      <p:ext uri="{BB962C8B-B14F-4D97-AF65-F5344CB8AC3E}">
        <p14:creationId xmlns:p14="http://schemas.microsoft.com/office/powerpoint/2010/main" val="1498765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Digital Computer</a:t>
            </a:r>
            <a:endParaRPr lang="en-IN"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b="1" dirty="0"/>
              <a:t>Digital Computer</a:t>
            </a:r>
            <a:r>
              <a:rPr lang="en-US" dirty="0"/>
              <a:t> is designed to perform calculations and logical operations at high speed. It accepts the raw data as digits or numbers and processes it with programs stored in its memory to produce output. All modern computers like laptops and desktops that we use at home or office are digital computers.</a:t>
            </a:r>
          </a:p>
          <a:p>
            <a:pPr marL="0" indent="0">
              <a:buNone/>
            </a:pPr>
            <a:r>
              <a:rPr lang="en-US" dirty="0"/>
              <a:t/>
            </a:r>
            <a:br>
              <a:rPr lang="en-US" dirty="0"/>
            </a:br>
            <a:endParaRPr lang="en-IN" dirty="0"/>
          </a:p>
        </p:txBody>
      </p:sp>
    </p:spTree>
    <p:extLst>
      <p:ext uri="{BB962C8B-B14F-4D97-AF65-F5344CB8AC3E}">
        <p14:creationId xmlns:p14="http://schemas.microsoft.com/office/powerpoint/2010/main" val="3502295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Hybrid Computer</a:t>
            </a:r>
            <a:endParaRPr lang="en-IN" dirty="0"/>
          </a:p>
        </p:txBody>
      </p:sp>
      <p:sp>
        <p:nvSpPr>
          <p:cNvPr id="3" name="Content Placeholder 2"/>
          <p:cNvSpPr>
            <a:spLocks noGrp="1"/>
          </p:cNvSpPr>
          <p:nvPr>
            <p:ph idx="1"/>
          </p:nvPr>
        </p:nvSpPr>
        <p:spPr/>
        <p:txBody>
          <a:bodyPr>
            <a:normAutofit lnSpcReduction="10000"/>
          </a:bodyPr>
          <a:lstStyle/>
          <a:p>
            <a:pPr algn="just"/>
            <a:r>
              <a:rPr lang="en-US" b="1" dirty="0"/>
              <a:t>Hybrid Computer</a:t>
            </a:r>
            <a:r>
              <a:rPr lang="en-US" dirty="0"/>
              <a:t> has features of both analogue and digital computer. It is fast like analogue computer and has memory and accuracy like digital computers. It can process both continuous and discrete data. So it is widely used in specialized applications where both analogue and digital data is processed. For example, a processor is used in petrol pumps that converts the measurements of fuel flow into quantity and price.</a:t>
            </a:r>
            <a:endParaRPr lang="en-IN" dirty="0"/>
          </a:p>
        </p:txBody>
      </p:sp>
    </p:spTree>
    <p:extLst>
      <p:ext uri="{BB962C8B-B14F-4D97-AF65-F5344CB8AC3E}">
        <p14:creationId xmlns:p14="http://schemas.microsoft.com/office/powerpoint/2010/main" val="416276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153400" cy="56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28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292" y="533400"/>
            <a:ext cx="8630708" cy="618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61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Micro Computers:</a:t>
            </a:r>
            <a:br>
              <a:rPr lang="en-US" b="1" dirty="0"/>
            </a:br>
            <a:endParaRPr lang="en-IN" dirty="0"/>
          </a:p>
        </p:txBody>
      </p:sp>
      <p:sp>
        <p:nvSpPr>
          <p:cNvPr id="3" name="Content Placeholder 2"/>
          <p:cNvSpPr>
            <a:spLocks noGrp="1"/>
          </p:cNvSpPr>
          <p:nvPr>
            <p:ph idx="1"/>
          </p:nvPr>
        </p:nvSpPr>
        <p:spPr/>
        <p:txBody>
          <a:bodyPr>
            <a:normAutofit/>
          </a:bodyPr>
          <a:lstStyle/>
          <a:p>
            <a:pPr algn="just" fontAlgn="base"/>
            <a:r>
              <a:rPr lang="en-US" dirty="0" smtClean="0"/>
              <a:t>The </a:t>
            </a:r>
            <a:r>
              <a:rPr lang="en-US" dirty="0"/>
              <a:t>smallest among them are micro computers. They are small in physical size (most of them are desktop system; however, notebook micro computers that can fit into a briefcase are also available). They are economical in terms of costs and are friendly in use. Personal com­puters (PCs) fall into this category.</a:t>
            </a:r>
          </a:p>
          <a:p>
            <a:pPr algn="just"/>
            <a:endParaRPr lang="en-IN" dirty="0"/>
          </a:p>
        </p:txBody>
      </p:sp>
    </p:spTree>
    <p:extLst>
      <p:ext uri="{BB962C8B-B14F-4D97-AF65-F5344CB8AC3E}">
        <p14:creationId xmlns:p14="http://schemas.microsoft.com/office/powerpoint/2010/main" val="303945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to computer </a:t>
            </a:r>
            <a:endParaRPr lang="en-IN" b="1" dirty="0"/>
          </a:p>
        </p:txBody>
      </p:sp>
      <p:sp>
        <p:nvSpPr>
          <p:cNvPr id="3" name="Content Placeholder 2"/>
          <p:cNvSpPr>
            <a:spLocks noGrp="1"/>
          </p:cNvSpPr>
          <p:nvPr>
            <p:ph idx="1"/>
          </p:nvPr>
        </p:nvSpPr>
        <p:spPr/>
        <p:txBody>
          <a:bodyPr>
            <a:normAutofit fontScale="77500" lnSpcReduction="20000"/>
          </a:bodyPr>
          <a:lstStyle/>
          <a:p>
            <a:r>
              <a:rPr lang="en-US" dirty="0">
                <a:latin typeface="Times" pitchFamily="18" charset="0"/>
              </a:rPr>
              <a:t>A computer system has three main components: </a:t>
            </a:r>
            <a:r>
              <a:rPr lang="en-US" b="1" i="1" dirty="0">
                <a:latin typeface="Times" pitchFamily="18" charset="0"/>
              </a:rPr>
              <a:t>hardware, software</a:t>
            </a:r>
            <a:r>
              <a:rPr lang="en-US" b="1" dirty="0">
                <a:latin typeface="Times" pitchFamily="18" charset="0"/>
              </a:rPr>
              <a:t>, and </a:t>
            </a:r>
            <a:r>
              <a:rPr lang="en-US" b="1" i="1" dirty="0">
                <a:latin typeface="Times" pitchFamily="18" charset="0"/>
              </a:rPr>
              <a:t>people</a:t>
            </a:r>
            <a:r>
              <a:rPr lang="en-US" dirty="0">
                <a:latin typeface="Times" pitchFamily="18" charset="0"/>
              </a:rPr>
              <a:t>. </a:t>
            </a:r>
            <a:endParaRPr lang="en-US" dirty="0" smtClean="0">
              <a:latin typeface="Times" pitchFamily="18" charset="0"/>
            </a:endParaRPr>
          </a:p>
          <a:p>
            <a:r>
              <a:rPr lang="en-US" b="1" dirty="0">
                <a:latin typeface="Times" pitchFamily="18" charset="0"/>
              </a:rPr>
              <a:t>Computer : </a:t>
            </a:r>
            <a:r>
              <a:rPr lang="en-US" dirty="0">
                <a:latin typeface="Times" pitchFamily="18" charset="0"/>
              </a:rPr>
              <a:t>is an electronic device that operates (works) under the control of programs stored in its own memory unit.</a:t>
            </a:r>
            <a:br>
              <a:rPr lang="en-US" dirty="0">
                <a:latin typeface="Times" pitchFamily="18" charset="0"/>
              </a:rPr>
            </a:br>
            <a:endParaRPr lang="en-US" dirty="0" smtClean="0">
              <a:latin typeface="Times" pitchFamily="18" charset="0"/>
            </a:endParaRPr>
          </a:p>
          <a:p>
            <a:r>
              <a:rPr lang="en-US" b="1" dirty="0" smtClean="0">
                <a:latin typeface="Times" pitchFamily="18" charset="0"/>
              </a:rPr>
              <a:t>A </a:t>
            </a:r>
            <a:r>
              <a:rPr lang="en-US" b="1" dirty="0">
                <a:latin typeface="Times" pitchFamily="18" charset="0"/>
              </a:rPr>
              <a:t>computer</a:t>
            </a:r>
            <a:r>
              <a:rPr lang="en-US" dirty="0">
                <a:latin typeface="Times" pitchFamily="18" charset="0"/>
              </a:rPr>
              <a:t> is an electronic machine that processes raw data to give information as output.</a:t>
            </a:r>
            <a:br>
              <a:rPr lang="en-US" dirty="0">
                <a:latin typeface="Times" pitchFamily="18" charset="0"/>
              </a:rPr>
            </a:br>
            <a:r>
              <a:rPr lang="en-US" dirty="0">
                <a:latin typeface="Times" pitchFamily="18" charset="0"/>
              </a:rPr>
              <a:t/>
            </a:r>
            <a:br>
              <a:rPr lang="en-US" dirty="0">
                <a:latin typeface="Times" pitchFamily="18" charset="0"/>
              </a:rPr>
            </a:br>
            <a:r>
              <a:rPr lang="en-US" dirty="0">
                <a:latin typeface="Times" pitchFamily="18" charset="0"/>
              </a:rPr>
              <a:t>An electronic device that accepts data as input, and transforms it under the influence of a set of special instructions called Programs, to produce the desired output (referred to as Information).</a:t>
            </a:r>
            <a:endParaRPr lang="en-US" dirty="0" smtClean="0">
              <a:latin typeface="Times" pitchFamily="18" charset="0"/>
            </a:endParaRPr>
          </a:p>
        </p:txBody>
      </p:sp>
    </p:spTree>
    <p:extLst>
      <p:ext uri="{BB962C8B-B14F-4D97-AF65-F5344CB8AC3E}">
        <p14:creationId xmlns:p14="http://schemas.microsoft.com/office/powerpoint/2010/main" val="2307071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Mini computers</a:t>
            </a:r>
            <a:br>
              <a:rPr lang="en-IN" b="1" dirty="0"/>
            </a:br>
            <a:endParaRPr lang="en-IN" dirty="0"/>
          </a:p>
        </p:txBody>
      </p:sp>
      <p:sp>
        <p:nvSpPr>
          <p:cNvPr id="3" name="Content Placeholder 2"/>
          <p:cNvSpPr>
            <a:spLocks noGrp="1"/>
          </p:cNvSpPr>
          <p:nvPr>
            <p:ph idx="1"/>
          </p:nvPr>
        </p:nvSpPr>
        <p:spPr/>
        <p:txBody>
          <a:bodyPr/>
          <a:lstStyle/>
          <a:p>
            <a:pPr algn="just"/>
            <a:r>
              <a:rPr lang="en-US" dirty="0"/>
              <a:t>Mini computers are very popular among medium sized compa­nies. Mini computers offer facilities for faster processing of volumi­nous information. Mini computers, of course, are bigger than micro­computers but smaller than most of their elders called mainframes.</a:t>
            </a:r>
            <a:endParaRPr lang="en-IN" dirty="0"/>
          </a:p>
        </p:txBody>
      </p:sp>
    </p:spTree>
    <p:extLst>
      <p:ext uri="{BB962C8B-B14F-4D97-AF65-F5344CB8AC3E}">
        <p14:creationId xmlns:p14="http://schemas.microsoft.com/office/powerpoint/2010/main" val="2502025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IN" b="1" dirty="0"/>
              <a:t>Mainframes</a:t>
            </a:r>
          </a:p>
        </p:txBody>
      </p:sp>
      <p:sp>
        <p:nvSpPr>
          <p:cNvPr id="3" name="Content Placeholder 2"/>
          <p:cNvSpPr>
            <a:spLocks noGrp="1"/>
          </p:cNvSpPr>
          <p:nvPr>
            <p:ph idx="1"/>
          </p:nvPr>
        </p:nvSpPr>
        <p:spPr/>
        <p:txBody>
          <a:bodyPr/>
          <a:lstStyle/>
          <a:p>
            <a:pPr algn="just"/>
            <a:r>
              <a:rPr lang="en-US" dirty="0"/>
              <a:t>Mainframes are bigger computers, capable of handling data processing needs of, say, head office of a bank, or a big multinational company or may be a public utility office. Mainframe computer sys­tems have larger storage and the speed of processing is also very high</a:t>
            </a:r>
            <a:endParaRPr lang="en-IN" dirty="0"/>
          </a:p>
        </p:txBody>
      </p:sp>
    </p:spTree>
    <p:extLst>
      <p:ext uri="{BB962C8B-B14F-4D97-AF65-F5344CB8AC3E}">
        <p14:creationId xmlns:p14="http://schemas.microsoft.com/office/powerpoint/2010/main" val="3260278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Supercomputers</a:t>
            </a:r>
            <a:br>
              <a:rPr lang="en-IN" b="1" dirty="0"/>
            </a:br>
            <a:endParaRPr lang="en-IN" dirty="0"/>
          </a:p>
        </p:txBody>
      </p:sp>
      <p:sp>
        <p:nvSpPr>
          <p:cNvPr id="3" name="Content Placeholder 2"/>
          <p:cNvSpPr>
            <a:spLocks noGrp="1"/>
          </p:cNvSpPr>
          <p:nvPr>
            <p:ph idx="1"/>
          </p:nvPr>
        </p:nvSpPr>
        <p:spPr/>
        <p:txBody>
          <a:bodyPr/>
          <a:lstStyle/>
          <a:p>
            <a:pPr algn="just"/>
            <a:r>
              <a:rPr lang="en-US" dirty="0"/>
              <a:t>Supercomputers have a speed of between 100 to 900 MIPS. They are quite expensive and cost somewhere around 10-30 million dollars depending upon the configuration. The other competitors of Cray supercomputers are machines from NEC of Japan.</a:t>
            </a:r>
            <a:endParaRPr lang="en-IN" dirty="0"/>
          </a:p>
        </p:txBody>
      </p:sp>
    </p:spTree>
    <p:extLst>
      <p:ext uri="{BB962C8B-B14F-4D97-AF65-F5344CB8AC3E}">
        <p14:creationId xmlns:p14="http://schemas.microsoft.com/office/powerpoint/2010/main" val="736662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units </a:t>
            </a:r>
            <a:endParaRPr lang="en-IN" dirty="0"/>
          </a:p>
        </p:txBody>
      </p:sp>
      <p:sp>
        <p:nvSpPr>
          <p:cNvPr id="3" name="Content Placeholder 2"/>
          <p:cNvSpPr>
            <a:spLocks noGrp="1"/>
          </p:cNvSpPr>
          <p:nvPr>
            <p:ph idx="1"/>
          </p:nvPr>
        </p:nvSpPr>
        <p:spPr/>
        <p:txBody>
          <a:bodyPr>
            <a:normAutofit/>
          </a:bodyPr>
          <a:lstStyle/>
          <a:p>
            <a:r>
              <a:rPr lang="en-US" dirty="0" smtClean="0"/>
              <a:t>Memory </a:t>
            </a:r>
            <a:r>
              <a:rPr lang="en-US" dirty="0"/>
              <a:t>is basically a device that has the capacity to store information. A memory unit is the amount of data that the memory can hold. Besides, we measure this storage capacity in terms of bytes. Moreover, there are different units of memory as per the requirement. Before studying the units of memory let us know about the memory.</a:t>
            </a:r>
          </a:p>
          <a:p>
            <a:endParaRPr lang="en-IN" dirty="0"/>
          </a:p>
        </p:txBody>
      </p:sp>
    </p:spTree>
    <p:extLst>
      <p:ext uri="{BB962C8B-B14F-4D97-AF65-F5344CB8AC3E}">
        <p14:creationId xmlns:p14="http://schemas.microsoft.com/office/powerpoint/2010/main" val="1375544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Parts of</a:t>
            </a:r>
            <a:r>
              <a:rPr lang="en-IN" b="1" dirty="0">
                <a:hlinkClick r:id="rId2"/>
              </a:rPr>
              <a:t> Memory</a:t>
            </a:r>
            <a:r>
              <a:rPr lang="en-IN" dirty="0"/>
              <a:t/>
            </a:r>
            <a:br>
              <a:rPr lang="en-IN" dirty="0"/>
            </a:br>
            <a:endParaRPr lang="en-IN" dirty="0"/>
          </a:p>
        </p:txBody>
      </p:sp>
      <p:sp>
        <p:nvSpPr>
          <p:cNvPr id="3" name="Content Placeholder 2"/>
          <p:cNvSpPr>
            <a:spLocks noGrp="1"/>
          </p:cNvSpPr>
          <p:nvPr>
            <p:ph idx="1"/>
          </p:nvPr>
        </p:nvSpPr>
        <p:spPr>
          <a:xfrm>
            <a:off x="457200" y="914400"/>
            <a:ext cx="8229600" cy="5211763"/>
          </a:xfrm>
        </p:spPr>
        <p:txBody>
          <a:bodyPr>
            <a:noAutofit/>
          </a:bodyPr>
          <a:lstStyle/>
          <a:p>
            <a:pPr marL="0" indent="0">
              <a:buNone/>
            </a:pPr>
            <a:r>
              <a:rPr lang="en-US" sz="2000" b="1" dirty="0"/>
              <a:t>Primary Memory</a:t>
            </a:r>
          </a:p>
          <a:p>
            <a:r>
              <a:rPr lang="en-US" sz="2000" dirty="0"/>
              <a:t>This is the internal memory that stores the data and instructions of the CPU. It is volatile in nature (data is lost when the power is disconnected).</a:t>
            </a:r>
          </a:p>
          <a:p>
            <a:pPr marL="0" indent="0">
              <a:buNone/>
            </a:pPr>
            <a:r>
              <a:rPr lang="en-US" sz="2000" dirty="0"/>
              <a:t>The primary memory has two types:</a:t>
            </a:r>
          </a:p>
          <a:p>
            <a:pPr marL="0" indent="0">
              <a:buNone/>
            </a:pPr>
            <a:r>
              <a:rPr lang="en-US" sz="2000" b="1" dirty="0"/>
              <a:t>RAM (Random Access Memory)</a:t>
            </a:r>
          </a:p>
          <a:p>
            <a:r>
              <a:rPr lang="en-US" sz="2000" dirty="0"/>
              <a:t>As per the name, data can be accessed randomly and quickly.</a:t>
            </a:r>
          </a:p>
          <a:p>
            <a:pPr marL="0" indent="0">
              <a:buNone/>
            </a:pPr>
            <a:r>
              <a:rPr lang="en-US" sz="2000" b="1" dirty="0"/>
              <a:t>ROM (Read Only Memory)</a:t>
            </a:r>
          </a:p>
          <a:p>
            <a:r>
              <a:rPr lang="en-US" sz="2000" dirty="0"/>
              <a:t>As per the name, we can only read data and cannot write (store) to it.</a:t>
            </a:r>
          </a:p>
          <a:p>
            <a:pPr marL="0" indent="0">
              <a:buNone/>
            </a:pPr>
            <a:r>
              <a:rPr lang="en-US" sz="2000" b="1" dirty="0"/>
              <a:t>Secondary Memory</a:t>
            </a:r>
          </a:p>
          <a:p>
            <a:r>
              <a:rPr lang="en-US" sz="2000" dirty="0"/>
              <a:t>As we know that the primary memory is volatile therefore, we need some devices to store the data permanently so we use some external storage devices for this purpose which we name as the secondary memory. Some examples: CD, DVD, etc.</a:t>
            </a:r>
          </a:p>
          <a:p>
            <a:pPr marL="0" indent="0">
              <a:buNone/>
            </a:pPr>
            <a:r>
              <a:rPr lang="en-US" sz="2000" dirty="0"/>
              <a:t/>
            </a:r>
            <a:br>
              <a:rPr lang="en-US" sz="2000" dirty="0"/>
            </a:br>
            <a:endParaRPr lang="en-IN" sz="2000" dirty="0"/>
          </a:p>
        </p:txBody>
      </p:sp>
    </p:spTree>
    <p:extLst>
      <p:ext uri="{BB962C8B-B14F-4D97-AF65-F5344CB8AC3E}">
        <p14:creationId xmlns:p14="http://schemas.microsoft.com/office/powerpoint/2010/main" val="807999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Auxiliary Devices</a:t>
            </a:r>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1" y="1600200"/>
            <a:ext cx="8001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831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Auxiliary </a:t>
            </a:r>
            <a:r>
              <a:rPr lang="en-IN" b="1" dirty="0" smtClean="0"/>
              <a:t>Devices</a:t>
            </a:r>
            <a:endParaRPr lang="en-IN" dirty="0"/>
          </a:p>
        </p:txBody>
      </p:sp>
      <p:sp>
        <p:nvSpPr>
          <p:cNvPr id="3" name="Content Placeholder 2"/>
          <p:cNvSpPr>
            <a:spLocks noGrp="1"/>
          </p:cNvSpPr>
          <p:nvPr>
            <p:ph idx="1"/>
          </p:nvPr>
        </p:nvSpPr>
        <p:spPr/>
        <p:txBody>
          <a:bodyPr/>
          <a:lstStyle/>
          <a:p>
            <a:r>
              <a:rPr lang="en-IN" dirty="0"/>
              <a:t>Floppy Disks</a:t>
            </a:r>
          </a:p>
          <a:p>
            <a:r>
              <a:rPr lang="en-IN" dirty="0"/>
              <a:t>Hard Drives</a:t>
            </a:r>
          </a:p>
          <a:p>
            <a:r>
              <a:rPr lang="en-IN" dirty="0"/>
              <a:t>CD-ROM</a:t>
            </a:r>
          </a:p>
          <a:p>
            <a:r>
              <a:rPr lang="en-IN" dirty="0"/>
              <a:t>Tape Backup Drives</a:t>
            </a:r>
          </a:p>
          <a:p>
            <a:r>
              <a:rPr lang="en-IN" dirty="0"/>
              <a:t>ZIP Drives</a:t>
            </a:r>
          </a:p>
          <a:p>
            <a:endParaRPr lang="en-IN" dirty="0"/>
          </a:p>
        </p:txBody>
      </p:sp>
    </p:spTree>
    <p:extLst>
      <p:ext uri="{BB962C8B-B14F-4D97-AF65-F5344CB8AC3E}">
        <p14:creationId xmlns:p14="http://schemas.microsoft.com/office/powerpoint/2010/main" val="3090032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66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devices </a:t>
            </a:r>
            <a:endParaRPr lang="en-IN" dirty="0"/>
          </a:p>
        </p:txBody>
      </p:sp>
      <p:sp>
        <p:nvSpPr>
          <p:cNvPr id="3" name="Content Placeholder 2"/>
          <p:cNvSpPr>
            <a:spLocks noGrp="1"/>
          </p:cNvSpPr>
          <p:nvPr>
            <p:ph idx="1"/>
          </p:nvPr>
        </p:nvSpPr>
        <p:spPr/>
        <p:txBody>
          <a:bodyPr>
            <a:normAutofit fontScale="70000" lnSpcReduction="20000"/>
          </a:bodyPr>
          <a:lstStyle/>
          <a:p>
            <a:r>
              <a:rPr lang="en-IN" dirty="0"/>
              <a:t>Keyboard</a:t>
            </a:r>
          </a:p>
          <a:p>
            <a:r>
              <a:rPr lang="en-IN" dirty="0"/>
              <a:t>Mouse</a:t>
            </a:r>
          </a:p>
          <a:p>
            <a:r>
              <a:rPr lang="en-IN" dirty="0"/>
              <a:t>Joy Stick</a:t>
            </a:r>
          </a:p>
          <a:p>
            <a:r>
              <a:rPr lang="en-IN" dirty="0"/>
              <a:t>Light pen</a:t>
            </a:r>
          </a:p>
          <a:p>
            <a:r>
              <a:rPr lang="en-IN" dirty="0"/>
              <a:t>Track Ball</a:t>
            </a:r>
          </a:p>
          <a:p>
            <a:r>
              <a:rPr lang="en-IN" dirty="0"/>
              <a:t>Scanner</a:t>
            </a:r>
          </a:p>
          <a:p>
            <a:r>
              <a:rPr lang="en-IN" dirty="0"/>
              <a:t>Graphic Tablet</a:t>
            </a:r>
          </a:p>
          <a:p>
            <a:r>
              <a:rPr lang="en-IN" dirty="0"/>
              <a:t>Microphone</a:t>
            </a:r>
          </a:p>
          <a:p>
            <a:r>
              <a:rPr lang="en-IN" dirty="0"/>
              <a:t>Magnetic Ink Card Reader(MICR)</a:t>
            </a:r>
          </a:p>
          <a:p>
            <a:r>
              <a:rPr lang="en-IN" dirty="0"/>
              <a:t>Optical Character Reader(OCR)</a:t>
            </a:r>
          </a:p>
          <a:p>
            <a:r>
              <a:rPr lang="en-IN" dirty="0"/>
              <a:t>Bar Code Reader</a:t>
            </a:r>
          </a:p>
          <a:p>
            <a:r>
              <a:rPr lang="en-IN" dirty="0"/>
              <a:t>Optical Mark Reader(OMR)</a:t>
            </a:r>
          </a:p>
          <a:p>
            <a:endParaRPr lang="en-IN" dirty="0"/>
          </a:p>
        </p:txBody>
      </p:sp>
    </p:spTree>
    <p:extLst>
      <p:ext uri="{BB962C8B-B14F-4D97-AF65-F5344CB8AC3E}">
        <p14:creationId xmlns:p14="http://schemas.microsoft.com/office/powerpoint/2010/main" val="2610639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a:t>
            </a:r>
            <a:endParaRPr lang="en-IN"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7723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4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Characteristics of computers</a:t>
            </a:r>
            <a:endParaRPr lang="en-IN" b="1" dirty="0"/>
          </a:p>
        </p:txBody>
      </p:sp>
      <p:sp>
        <p:nvSpPr>
          <p:cNvPr id="3" name="Content Placeholder 2"/>
          <p:cNvSpPr>
            <a:spLocks noGrp="1"/>
          </p:cNvSpPr>
          <p:nvPr>
            <p:ph idx="1"/>
          </p:nvPr>
        </p:nvSpPr>
        <p:spPr/>
        <p:txBody>
          <a:bodyPr/>
          <a:lstStyle/>
          <a:p>
            <a:r>
              <a:rPr lang="en-US" b="1" dirty="0"/>
              <a:t>Speed.</a:t>
            </a:r>
            <a:r>
              <a:rPr lang="en-US" dirty="0"/>
              <a:t/>
            </a:r>
            <a:br>
              <a:rPr lang="en-US" dirty="0"/>
            </a:br>
            <a:r>
              <a:rPr lang="en-US" dirty="0"/>
              <a:t>Computers operate at very high speeds, and can perform very many functions within a very short time.</a:t>
            </a:r>
            <a:br>
              <a:rPr lang="en-US" dirty="0"/>
            </a:br>
            <a:r>
              <a:rPr lang="en-US" dirty="0"/>
              <a:t>They can perform a much complicated task much faster than a human being.</a:t>
            </a:r>
            <a:br>
              <a:rPr lang="en-US" dirty="0"/>
            </a:br>
            <a:r>
              <a:rPr lang="en-US" dirty="0"/>
              <a:t>The speed of a computer is measured in Fractions of seconds.</a:t>
            </a:r>
            <a:endParaRPr lang="en-IN" dirty="0"/>
          </a:p>
        </p:txBody>
      </p:sp>
    </p:spTree>
    <p:extLst>
      <p:ext uri="{BB962C8B-B14F-4D97-AF65-F5344CB8AC3E}">
        <p14:creationId xmlns:p14="http://schemas.microsoft.com/office/powerpoint/2010/main" val="2286540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devices</a:t>
            </a:r>
            <a:endParaRPr lang="en-IN" dirty="0"/>
          </a:p>
        </p:txBody>
      </p:sp>
      <p:sp>
        <p:nvSpPr>
          <p:cNvPr id="3" name="Content Placeholder 2"/>
          <p:cNvSpPr>
            <a:spLocks noGrp="1"/>
          </p:cNvSpPr>
          <p:nvPr>
            <p:ph idx="1"/>
          </p:nvPr>
        </p:nvSpPr>
        <p:spPr>
          <a:xfrm>
            <a:off x="457200" y="1143000"/>
            <a:ext cx="8229600" cy="5701145"/>
          </a:xfrm>
        </p:spPr>
        <p:txBody>
          <a:bodyPr/>
          <a:lstStyle/>
          <a:p>
            <a:r>
              <a:rPr lang="en-US" dirty="0"/>
              <a:t>monitors, printers, speakers, headphones, projectors, GPS devices, optical mark readers, and braille readers</a:t>
            </a:r>
            <a:r>
              <a:rPr lang="en-US" dirty="0" smtClean="0"/>
              <a:t>. </a:t>
            </a:r>
          </a:p>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643" y="2895600"/>
            <a:ext cx="5636202" cy="364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482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computer software</a:t>
            </a:r>
            <a:endParaRPr lang="en-IN" dirty="0"/>
          </a:p>
        </p:txBody>
      </p:sp>
      <p:sp>
        <p:nvSpPr>
          <p:cNvPr id="3" name="Content Placeholder 2"/>
          <p:cNvSpPr>
            <a:spLocks noGrp="1"/>
          </p:cNvSpPr>
          <p:nvPr>
            <p:ph idx="1"/>
          </p:nvPr>
        </p:nvSpPr>
        <p:spPr/>
        <p:txBody>
          <a:bodyPr/>
          <a:lstStyle/>
          <a:p>
            <a:r>
              <a:rPr lang="en-US" dirty="0"/>
              <a:t>Software is </a:t>
            </a:r>
            <a:r>
              <a:rPr lang="en-US" b="1" dirty="0"/>
              <a:t>a set of instructions, data or programs used to operate computers and execute specific tasks</a:t>
            </a:r>
            <a:r>
              <a:rPr lang="en-US" dirty="0"/>
              <a:t>. It is the opposite of hardware, which describes the physical aspects of a computer. Software is a generic term used to refer to applications, scripts and programs that run on a device.</a:t>
            </a:r>
            <a:endParaRPr lang="en-IN" dirty="0"/>
          </a:p>
        </p:txBody>
      </p:sp>
    </p:spTree>
    <p:extLst>
      <p:ext uri="{BB962C8B-B14F-4D97-AF65-F5344CB8AC3E}">
        <p14:creationId xmlns:p14="http://schemas.microsoft.com/office/powerpoint/2010/main" val="4272619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a:t>
            </a:r>
            <a:endParaRPr lang="en-IN"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153400"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970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system</a:t>
            </a:r>
            <a:endParaRPr lang="en-IN" dirty="0"/>
          </a:p>
        </p:txBody>
      </p:sp>
      <p:sp>
        <p:nvSpPr>
          <p:cNvPr id="3" name="Content Placeholder 2"/>
          <p:cNvSpPr>
            <a:spLocks noGrp="1"/>
          </p:cNvSpPr>
          <p:nvPr>
            <p:ph idx="1"/>
          </p:nvPr>
        </p:nvSpPr>
        <p:spPr/>
        <p:txBody>
          <a:bodyPr/>
          <a:lstStyle/>
          <a:p>
            <a:r>
              <a:rPr lang="en-US" dirty="0"/>
              <a:t>The operating system (OS) </a:t>
            </a:r>
            <a:r>
              <a:rPr lang="en-US" b="1" dirty="0"/>
              <a:t>manages all of the software and hardware on the computer</a:t>
            </a:r>
            <a:r>
              <a:rPr lang="en-US" dirty="0"/>
              <a:t>. It performs basic tasks such as file, memory and process management, handling input and output, and controlling peripheral devices such as disk drives and printers</a:t>
            </a:r>
            <a:endParaRPr lang="en-IN" dirty="0"/>
          </a:p>
        </p:txBody>
      </p:sp>
    </p:spTree>
    <p:extLst>
      <p:ext uri="{BB962C8B-B14F-4D97-AF65-F5344CB8AC3E}">
        <p14:creationId xmlns:p14="http://schemas.microsoft.com/office/powerpoint/2010/main" val="3299052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a:t>
            </a:r>
            <a:endParaRPr lang="en-IN"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6781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383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A </a:t>
            </a:r>
            <a:r>
              <a:rPr lang="en-US" b="1" dirty="0"/>
              <a:t>programming language</a:t>
            </a:r>
            <a:r>
              <a:rPr lang="en-US" dirty="0"/>
              <a:t> is a system of notation for writing </a:t>
            </a:r>
            <a:r>
              <a:rPr lang="en-US" dirty="0">
                <a:hlinkClick r:id="rId2" tooltip="Computer program"/>
              </a:rPr>
              <a:t>computer programs</a:t>
            </a:r>
            <a:r>
              <a:rPr lang="en-US" dirty="0"/>
              <a:t>.</a:t>
            </a:r>
            <a:r>
              <a:rPr lang="en-US" baseline="30000" dirty="0">
                <a:hlinkClick r:id="rId3"/>
              </a:rPr>
              <a:t>[1]</a:t>
            </a:r>
            <a:r>
              <a:rPr lang="en-US" dirty="0"/>
              <a:t> Most programming languages are text-based </a:t>
            </a:r>
            <a:r>
              <a:rPr lang="en-US" dirty="0">
                <a:hlinkClick r:id="rId4" tooltip="Formal language"/>
              </a:rPr>
              <a:t>formal languages</a:t>
            </a:r>
            <a:r>
              <a:rPr lang="en-US" dirty="0"/>
              <a:t>, but they may also be </a:t>
            </a:r>
            <a:r>
              <a:rPr lang="en-US" dirty="0">
                <a:hlinkClick r:id="rId5" tooltip="Visual programming language"/>
              </a:rPr>
              <a:t>graphical</a:t>
            </a:r>
            <a:r>
              <a:rPr lang="en-US" dirty="0"/>
              <a:t>. They are a kind of </a:t>
            </a:r>
            <a:r>
              <a:rPr lang="en-US" u="sng" dirty="0">
                <a:hlinkClick r:id="rId6"/>
              </a:rPr>
              <a:t>computer language</a:t>
            </a:r>
            <a:endParaRPr lang="en-IN" dirty="0"/>
          </a:p>
        </p:txBody>
      </p:sp>
    </p:spTree>
    <p:extLst>
      <p:ext uri="{BB962C8B-B14F-4D97-AF65-F5344CB8AC3E}">
        <p14:creationId xmlns:p14="http://schemas.microsoft.com/office/powerpoint/2010/main" val="657484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685800"/>
            <a:ext cx="7162800" cy="544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4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IN" dirty="0"/>
          </a:p>
        </p:txBody>
      </p:sp>
      <p:sp>
        <p:nvSpPr>
          <p:cNvPr id="3" name="Content Placeholder 2"/>
          <p:cNvSpPr>
            <a:spLocks noGrp="1"/>
          </p:cNvSpPr>
          <p:nvPr>
            <p:ph idx="1"/>
          </p:nvPr>
        </p:nvSpPr>
        <p:spPr/>
        <p:txBody>
          <a:bodyPr>
            <a:normAutofit fontScale="92500" lnSpcReduction="20000"/>
          </a:bodyPr>
          <a:lstStyle/>
          <a:p>
            <a:r>
              <a:rPr lang="en-US" b="1" dirty="0"/>
              <a:t>Speed</a:t>
            </a:r>
          </a:p>
          <a:p>
            <a:pPr marL="0" indent="0">
              <a:buNone/>
            </a:pPr>
            <a:r>
              <a:rPr lang="en-US" dirty="0"/>
              <a:t>A computer works with much higher speed and accuracy compared to humans while performing mathematical calculations. Computers can process millions (1,000,000) of instructions per second. The time taken by computers for their operations is microseconds and nanoseconds.</a:t>
            </a:r>
          </a:p>
          <a:p>
            <a:r>
              <a:rPr lang="en-US" b="1" dirty="0"/>
              <a:t>Accuracy</a:t>
            </a:r>
          </a:p>
          <a:p>
            <a:pPr marL="0" indent="0">
              <a:buNone/>
            </a:pPr>
            <a:r>
              <a:rPr lang="en-US" dirty="0"/>
              <a:t>Computers perform calculations with 100% accuracy. Errors may occur due to data inconsistency or inaccuracy.</a:t>
            </a:r>
          </a:p>
          <a:p>
            <a:endParaRPr lang="en-IN" dirty="0"/>
          </a:p>
        </p:txBody>
      </p:sp>
    </p:spTree>
    <p:extLst>
      <p:ext uri="{BB962C8B-B14F-4D97-AF65-F5344CB8AC3E}">
        <p14:creationId xmlns:p14="http://schemas.microsoft.com/office/powerpoint/2010/main" val="366872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a:t>
            </a:r>
            <a:endParaRPr lang="en-IN" dirty="0"/>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r>
              <a:rPr lang="en-US" b="1" dirty="0"/>
              <a:t>Diligence</a:t>
            </a:r>
          </a:p>
          <a:p>
            <a:pPr marL="0" indent="0">
              <a:buNone/>
            </a:pPr>
            <a:r>
              <a:rPr lang="en-US" dirty="0"/>
              <a:t>A computer can perform millions of tasks or calculations with the same consistency and accuracy. It doesn’t feel any fatigue or lack of concentration. Its memory also makes it superior to that of human beings.</a:t>
            </a:r>
          </a:p>
          <a:p>
            <a:r>
              <a:rPr lang="en-US" b="1" dirty="0"/>
              <a:t>Versatility</a:t>
            </a:r>
          </a:p>
          <a:p>
            <a:pPr marL="0" indent="0">
              <a:buNone/>
            </a:pPr>
            <a:r>
              <a:rPr lang="en-US" dirty="0"/>
              <a:t>Versatility refers to the capability of a computer to perform different kinds of works with same accuracy and efficiency.</a:t>
            </a:r>
          </a:p>
          <a:p>
            <a:r>
              <a:rPr lang="en-US" b="1" dirty="0"/>
              <a:t>Reliability</a:t>
            </a:r>
          </a:p>
          <a:p>
            <a:pPr marL="0" indent="0">
              <a:buNone/>
            </a:pPr>
            <a:r>
              <a:rPr lang="en-US" dirty="0"/>
              <a:t>A computer is reliable as it gives consistent result for similar set of data i.e., if we give same set of input any number of times, we will get the same result</a:t>
            </a:r>
            <a:r>
              <a:rPr lang="en-US" dirty="0" smtClean="0"/>
              <a:t>.</a:t>
            </a:r>
            <a:endParaRPr lang="en-US" dirty="0"/>
          </a:p>
        </p:txBody>
      </p:sp>
    </p:spTree>
    <p:extLst>
      <p:ext uri="{BB962C8B-B14F-4D97-AF65-F5344CB8AC3E}">
        <p14:creationId xmlns:p14="http://schemas.microsoft.com/office/powerpoint/2010/main" val="349414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IN" dirty="0"/>
          </a:p>
        </p:txBody>
      </p:sp>
      <p:sp>
        <p:nvSpPr>
          <p:cNvPr id="3" name="Content Placeholder 2"/>
          <p:cNvSpPr>
            <a:spLocks noGrp="1"/>
          </p:cNvSpPr>
          <p:nvPr>
            <p:ph idx="1"/>
          </p:nvPr>
        </p:nvSpPr>
        <p:spPr/>
        <p:txBody>
          <a:bodyPr>
            <a:normAutofit lnSpcReduction="10000"/>
          </a:bodyPr>
          <a:lstStyle/>
          <a:p>
            <a:r>
              <a:rPr lang="en-US" b="1" dirty="0"/>
              <a:t>Automation</a:t>
            </a:r>
          </a:p>
          <a:p>
            <a:pPr marL="0" indent="0">
              <a:buNone/>
            </a:pPr>
            <a:r>
              <a:rPr lang="en-US" dirty="0"/>
              <a:t>Computer performs all the tasks automatically i.e. it performs tasks without manual intervention.</a:t>
            </a:r>
          </a:p>
          <a:p>
            <a:r>
              <a:rPr lang="en-US" b="1" dirty="0"/>
              <a:t>Memory</a:t>
            </a:r>
          </a:p>
          <a:p>
            <a:pPr marL="0" indent="0">
              <a:buNone/>
            </a:pPr>
            <a:r>
              <a:rPr lang="en-US" dirty="0"/>
              <a:t>A computer has built-in memory called primary memory where it stores data. Secondary storage are removable devices such as CDs, pen drives, etc., which are also used to store data.</a:t>
            </a:r>
          </a:p>
          <a:p>
            <a:endParaRPr lang="en-IN" dirty="0"/>
          </a:p>
          <a:p>
            <a:endParaRPr lang="en-IN" dirty="0"/>
          </a:p>
        </p:txBody>
      </p:sp>
    </p:spTree>
    <p:extLst>
      <p:ext uri="{BB962C8B-B14F-4D97-AF65-F5344CB8AC3E}">
        <p14:creationId xmlns:p14="http://schemas.microsoft.com/office/powerpoint/2010/main" val="158038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731838"/>
          </a:xfrm>
        </p:spPr>
        <p:txBody>
          <a:bodyPr>
            <a:normAutofit fontScale="90000"/>
          </a:bodyPr>
          <a:lstStyle/>
          <a:p>
            <a:r>
              <a:rPr lang="en-US" b="1" dirty="0"/>
              <a:t>First Generation Computers: Vacuum Tubes (1940-1956)</a:t>
            </a:r>
            <a:br>
              <a:rPr lang="en-US" b="1" dirty="0"/>
            </a:br>
            <a:endParaRPr lang="en-IN" dirty="0"/>
          </a:p>
        </p:txBody>
      </p:sp>
      <p:sp>
        <p:nvSpPr>
          <p:cNvPr id="3" name="Content Placeholder 2"/>
          <p:cNvSpPr>
            <a:spLocks noGrp="1"/>
          </p:cNvSpPr>
          <p:nvPr>
            <p:ph idx="1"/>
          </p:nvPr>
        </p:nvSpPr>
        <p:spPr/>
        <p:txBody>
          <a:bodyPr>
            <a:normAutofit fontScale="92500" lnSpcReduction="20000"/>
          </a:bodyPr>
          <a:lstStyle/>
          <a:p>
            <a:pPr algn="just" fontAlgn="base"/>
            <a:r>
              <a:rPr lang="en-US" dirty="0" smtClean="0">
                <a:latin typeface="Times" pitchFamily="18" charset="0"/>
              </a:rPr>
              <a:t>The </a:t>
            </a:r>
            <a:r>
              <a:rPr lang="en-US" dirty="0">
                <a:latin typeface="Times" pitchFamily="18" charset="0"/>
              </a:rPr>
              <a:t>technology behind the primary generation computers was a fragile glass device, which was called vacuum tubes. These computers were very heavy and really large in size. </a:t>
            </a:r>
            <a:endParaRPr lang="en-US" dirty="0" smtClean="0">
              <a:latin typeface="Times" pitchFamily="18" charset="0"/>
            </a:endParaRPr>
          </a:p>
          <a:p>
            <a:pPr algn="just" fontAlgn="base"/>
            <a:r>
              <a:rPr lang="en-US" dirty="0" smtClean="0">
                <a:latin typeface="Times" pitchFamily="18" charset="0"/>
              </a:rPr>
              <a:t>These </a:t>
            </a:r>
            <a:r>
              <a:rPr lang="en-US" dirty="0">
                <a:latin typeface="Times" pitchFamily="18" charset="0"/>
              </a:rPr>
              <a:t>weren’t very reliable and programming on them was a really tedious task as they used high-level programming language and used no OS. First-generation computers were used for calculation, storage, and control purpose. They were too bulky and large that they needed a full room and consume rot of electricity.</a:t>
            </a:r>
          </a:p>
          <a:p>
            <a:pPr algn="just"/>
            <a:endParaRPr lang="en-IN" dirty="0">
              <a:latin typeface="Times" pitchFamily="18" charset="0"/>
            </a:endParaRPr>
          </a:p>
        </p:txBody>
      </p:sp>
    </p:spTree>
    <p:extLst>
      <p:ext uri="{BB962C8B-B14F-4D97-AF65-F5344CB8AC3E}">
        <p14:creationId xmlns:p14="http://schemas.microsoft.com/office/powerpoint/2010/main" val="41402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b="1" dirty="0"/>
              <a:t>Second Generation Computers: Transistors (1956-1963)</a:t>
            </a:r>
            <a:br>
              <a:rPr lang="en-US" b="1" dirty="0"/>
            </a:br>
            <a:endParaRPr lang="en-IN" dirty="0"/>
          </a:p>
        </p:txBody>
      </p:sp>
      <p:sp>
        <p:nvSpPr>
          <p:cNvPr id="3" name="Content Placeholder 2"/>
          <p:cNvSpPr>
            <a:spLocks noGrp="1"/>
          </p:cNvSpPr>
          <p:nvPr>
            <p:ph idx="1"/>
          </p:nvPr>
        </p:nvSpPr>
        <p:spPr/>
        <p:txBody>
          <a:bodyPr/>
          <a:lstStyle/>
          <a:p>
            <a:pPr fontAlgn="base"/>
            <a:r>
              <a:rPr lang="en-US" dirty="0" smtClean="0"/>
              <a:t>Second-generation </a:t>
            </a:r>
            <a:r>
              <a:rPr lang="en-US" dirty="0"/>
              <a:t>computers used the technology of transistors rather than bulky vacuum tubes. Another feature was the core storage. A transistor may be a device composed of semiconductor material that amplifies a sign or opens or closes a circuit.</a:t>
            </a:r>
          </a:p>
          <a:p>
            <a:endParaRPr lang="en-IN" dirty="0"/>
          </a:p>
        </p:txBody>
      </p:sp>
    </p:spTree>
    <p:extLst>
      <p:ext uri="{BB962C8B-B14F-4D97-AF65-F5344CB8AC3E}">
        <p14:creationId xmlns:p14="http://schemas.microsoft.com/office/powerpoint/2010/main" val="353309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655638"/>
          </a:xfrm>
        </p:spPr>
        <p:txBody>
          <a:bodyPr>
            <a:normAutofit fontScale="90000"/>
          </a:bodyPr>
          <a:lstStyle/>
          <a:p>
            <a:r>
              <a:rPr lang="en-US" b="1" dirty="0"/>
              <a:t>Third Generation Computers: Integrated Circuits. (1964-1971)</a:t>
            </a:r>
            <a:br>
              <a:rPr lang="en-US" b="1" dirty="0"/>
            </a:br>
            <a:endParaRPr lang="en-IN" dirty="0"/>
          </a:p>
        </p:txBody>
      </p:sp>
      <p:sp>
        <p:nvSpPr>
          <p:cNvPr id="3" name="Content Placeholder 2"/>
          <p:cNvSpPr>
            <a:spLocks noGrp="1"/>
          </p:cNvSpPr>
          <p:nvPr>
            <p:ph idx="1"/>
          </p:nvPr>
        </p:nvSpPr>
        <p:spPr/>
        <p:txBody>
          <a:bodyPr>
            <a:normAutofit/>
          </a:bodyPr>
          <a:lstStyle/>
          <a:p>
            <a:pPr algn="just" fontAlgn="base"/>
            <a:r>
              <a:rPr lang="en-US" dirty="0" smtClean="0"/>
              <a:t>During </a:t>
            </a:r>
            <a:r>
              <a:rPr lang="en-US" dirty="0"/>
              <a:t>the third generation, technology envisaged a shift from huge transistors to integrated circuits, also referred to as IC. Here a variety of transistors were placed on silicon chips, called semiconductors. The most feature of this era’s computer was the speed and reliability. IC was made from silicon and also called silicon chips.</a:t>
            </a:r>
          </a:p>
          <a:p>
            <a:pPr algn="just"/>
            <a:endParaRPr lang="en-IN" dirty="0"/>
          </a:p>
        </p:txBody>
      </p:sp>
    </p:spTree>
    <p:extLst>
      <p:ext uri="{BB962C8B-B14F-4D97-AF65-F5344CB8AC3E}">
        <p14:creationId xmlns:p14="http://schemas.microsoft.com/office/powerpoint/2010/main" val="3299476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1058</Words>
  <Application>Microsoft Office PowerPoint</Application>
  <PresentationFormat>On-screen Show (4:3)</PresentationFormat>
  <Paragraphs>104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Business Information Technology</vt:lpstr>
      <vt:lpstr>Introduction to computer </vt:lpstr>
      <vt:lpstr>Characteristics of computers</vt:lpstr>
      <vt:lpstr>Cont…</vt:lpstr>
      <vt:lpstr>Cont..</vt:lpstr>
      <vt:lpstr>Cont…</vt:lpstr>
      <vt:lpstr>First Generation Computers: Vacuum Tubes (1940-1956) </vt:lpstr>
      <vt:lpstr>Second Generation Computers: Transistors (1956-1963) </vt:lpstr>
      <vt:lpstr>Third Generation Computers: Integrated Circuits. (1964-1971) </vt:lpstr>
      <vt:lpstr>Fourth Generation Computers: Micro-processors (1971-Present) </vt:lpstr>
      <vt:lpstr>Fifth Generation Computers </vt:lpstr>
      <vt:lpstr>PowerPoint Presentation</vt:lpstr>
      <vt:lpstr>Classification and Anatomy of digital computer systems</vt:lpstr>
      <vt:lpstr>Analogue Computer </vt:lpstr>
      <vt:lpstr>Digital Computer</vt:lpstr>
      <vt:lpstr>Hybrid Computer</vt:lpstr>
      <vt:lpstr>PowerPoint Presentation</vt:lpstr>
      <vt:lpstr>PowerPoint Presentation</vt:lpstr>
      <vt:lpstr>Micro Computers: </vt:lpstr>
      <vt:lpstr>Mini computers </vt:lpstr>
      <vt:lpstr>Mainframes</vt:lpstr>
      <vt:lpstr>Supercomputers </vt:lpstr>
      <vt:lpstr>Memory units </vt:lpstr>
      <vt:lpstr>Parts of Memory </vt:lpstr>
      <vt:lpstr>Auxiliary Devices</vt:lpstr>
      <vt:lpstr>Auxiliary Devices</vt:lpstr>
      <vt:lpstr>PowerPoint Presentation</vt:lpstr>
      <vt:lpstr>Input devices </vt:lpstr>
      <vt:lpstr>Diagram</vt:lpstr>
      <vt:lpstr>Output devices</vt:lpstr>
      <vt:lpstr>Introduction to computer software</vt:lpstr>
      <vt:lpstr>Diagram</vt:lpstr>
      <vt:lpstr>operating system</vt:lpstr>
      <vt:lpstr>Diagram</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Information Technology</dc:title>
  <dc:creator>ADMIN</dc:creator>
  <cp:lastModifiedBy>ADMIN</cp:lastModifiedBy>
  <cp:revision>27</cp:revision>
  <dcterms:created xsi:type="dcterms:W3CDTF">2006-08-16T00:00:00Z</dcterms:created>
  <dcterms:modified xsi:type="dcterms:W3CDTF">2023-01-19T17:10:52Z</dcterms:modified>
</cp:coreProperties>
</file>